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58" r:id="rId5"/>
    <p:sldId id="280" r:id="rId6"/>
    <p:sldId id="257" r:id="rId7"/>
    <p:sldId id="262" r:id="rId8"/>
    <p:sldId id="259" r:id="rId9"/>
    <p:sldId id="260" r:id="rId10"/>
    <p:sldId id="266" r:id="rId11"/>
    <p:sldId id="261" r:id="rId12"/>
    <p:sldId id="271" r:id="rId13"/>
    <p:sldId id="267" r:id="rId14"/>
    <p:sldId id="268" r:id="rId15"/>
    <p:sldId id="269" r:id="rId16"/>
    <p:sldId id="270" r:id="rId17"/>
    <p:sldId id="277" r:id="rId18"/>
    <p:sldId id="274" r:id="rId19"/>
    <p:sldId id="273" r:id="rId20"/>
    <p:sldId id="272" r:id="rId21"/>
    <p:sldId id="275" r:id="rId22"/>
    <p:sldId id="264" r:id="rId23"/>
    <p:sldId id="276"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83A11-9C72-739A-BB7E-8C936BE8D4F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26CEDF0-BF61-0F5A-4180-972C86D1E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E7AF12E-5A7B-67D2-7E5D-F94ACA2F96B7}"/>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7F77D534-20E4-7AE1-66D3-070129AE6469}"/>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9A6EA28-15EF-6DDD-B963-06D66A75B1FD}"/>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170141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2A2EE-7B6C-C633-31D7-91087FA999B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8120097-920D-B82C-5F14-DF8B7D38F63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8F66D3-8A46-55C1-039B-AD77B13BC10F}"/>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A7989853-9A18-82EC-1AE1-16A37A5D7A7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BA6C6451-8B25-575A-8D11-DB205D6AC1C0}"/>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420461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CAB9E78-02A2-0F66-1DE8-831E6BC4925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9B609B3-E250-7790-10CF-DBCC2C3E3FC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8100594-FA3C-4522-419C-9A029C45C769}"/>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78E12F95-A4A1-E21C-FF63-D264405AE4BA}"/>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1EA989BC-135A-BBA7-01D8-713291A91DAA}"/>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84527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B6480-4529-12CF-67FE-40C9D415A53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650686D-3619-6FC3-88C1-577CE1C272A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FADAF41-78DC-B289-E73B-E83CA94FF821}"/>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53C80D69-BCE9-C6DE-584A-278C132FFE0F}"/>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43ABD2D4-4070-35C5-ABA5-7F57FD9CAF45}"/>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40016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C2040-C7E0-BFB8-A029-073BC9DDFF1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9472E4D-F3CB-E2DC-5046-7B5EAB564E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4A40920-A21F-9AC2-3F7B-378DB3D66F45}"/>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5BD29CAF-6D56-2E03-215C-DF5835ECAACD}"/>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003A0D87-BC41-478A-95FE-2A556C414C8E}"/>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339964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7716B-9213-7A8B-0EA2-4BC2E9BAF9E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7C1D8BF-E58E-313D-D0E8-17111DB305B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BDE5B77-1132-663C-C9B4-323A7186AFE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25A51DB-11D7-2571-6AD2-ED4B037FAB46}"/>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6" name="Pladsholder til sidefod 5">
            <a:extLst>
              <a:ext uri="{FF2B5EF4-FFF2-40B4-BE49-F238E27FC236}">
                <a16:creationId xmlns:a16="http://schemas.microsoft.com/office/drawing/2014/main" id="{7771EAFF-0656-248E-B625-5A392C65BFA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E5AADA7-B280-7D96-7E87-87A494907A24}"/>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241334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135B4-DE02-E45C-B90F-16375386AC8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5C75115-D50D-8B20-566C-7B19036B1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6C97A49-5179-8860-693D-4634CE222D4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4893CBD-61E8-B9FA-9157-974FF6CB9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843E0C5-6A3A-F6F8-D2EE-0E50A328AE3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C05F913-3A2B-EB5D-3DA7-96D2E54088FC}"/>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8" name="Pladsholder til sidefod 7">
            <a:extLst>
              <a:ext uri="{FF2B5EF4-FFF2-40B4-BE49-F238E27FC236}">
                <a16:creationId xmlns:a16="http://schemas.microsoft.com/office/drawing/2014/main" id="{4FA6EE98-CE60-9202-3093-A370A34EB258}"/>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3A8EFC25-4422-66DA-BD51-228BAEDAEAD5}"/>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427805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68858-058C-3375-30FA-5AB3620B9BD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AC1691-E786-8486-DABC-9D206117E3F1}"/>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4" name="Pladsholder til sidefod 3">
            <a:extLst>
              <a:ext uri="{FF2B5EF4-FFF2-40B4-BE49-F238E27FC236}">
                <a16:creationId xmlns:a16="http://schemas.microsoft.com/office/drawing/2014/main" id="{028F7C2F-C38C-0FC0-A5BE-7D06ECE34370}"/>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494F951-6057-7AAC-17AC-3C37AA5F9194}"/>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32667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A9C12B3-6A25-D15E-33DB-4DF889797633}"/>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3" name="Pladsholder til sidefod 2">
            <a:extLst>
              <a:ext uri="{FF2B5EF4-FFF2-40B4-BE49-F238E27FC236}">
                <a16:creationId xmlns:a16="http://schemas.microsoft.com/office/drawing/2014/main" id="{A018D755-8099-4281-0777-71CFDEA8E910}"/>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2CCD7D7D-2130-180D-B91C-61FFA151BCAD}"/>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385693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AE121-2348-17CA-AC62-0292B1997D0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3120ABF-C354-0FB4-1F18-D8E20A6B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38FACD9-7DED-99E5-D640-516BCD3E3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A8CE257-B1F3-E23E-06AF-4FD866E3E27B}"/>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6" name="Pladsholder til sidefod 5">
            <a:extLst>
              <a:ext uri="{FF2B5EF4-FFF2-40B4-BE49-F238E27FC236}">
                <a16:creationId xmlns:a16="http://schemas.microsoft.com/office/drawing/2014/main" id="{148EEBD0-3E02-1AE9-072E-D90FE1CAC3C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D12D1532-D5C1-233D-B788-506085C8BF17}"/>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3624818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1FBF6-1BA2-A5AB-CC89-FA5EF26CCA2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D49A2A5-5DA5-3A11-6D6E-4DEAB3C3B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801E6B41-B4D8-BDEB-181B-E608D7CCE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E18507D-B8C0-0437-7831-30017C40788B}"/>
              </a:ext>
            </a:extLst>
          </p:cNvPr>
          <p:cNvSpPr>
            <a:spLocks noGrp="1"/>
          </p:cNvSpPr>
          <p:nvPr>
            <p:ph type="dt" sz="half" idx="10"/>
          </p:nvPr>
        </p:nvSpPr>
        <p:spPr/>
        <p:txBody>
          <a:bodyPr/>
          <a:lstStyle/>
          <a:p>
            <a:fld id="{274BCC63-DB36-40C1-AD1B-8AEC687D8687}" type="datetimeFigureOut">
              <a:rPr lang="da-DK" smtClean="0"/>
              <a:t>24-09-2024</a:t>
            </a:fld>
            <a:endParaRPr lang="da-DK" dirty="0"/>
          </a:p>
        </p:txBody>
      </p:sp>
      <p:sp>
        <p:nvSpPr>
          <p:cNvPr id="6" name="Pladsholder til sidefod 5">
            <a:extLst>
              <a:ext uri="{FF2B5EF4-FFF2-40B4-BE49-F238E27FC236}">
                <a16:creationId xmlns:a16="http://schemas.microsoft.com/office/drawing/2014/main" id="{5E059658-05D8-6161-0722-D7D4D864A083}"/>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086FCA7D-08C6-A984-EE42-4D42BFDD42D7}"/>
              </a:ext>
            </a:extLst>
          </p:cNvPr>
          <p:cNvSpPr>
            <a:spLocks noGrp="1"/>
          </p:cNvSpPr>
          <p:nvPr>
            <p:ph type="sldNum" sz="quarter" idx="12"/>
          </p:nvPr>
        </p:nvSpPr>
        <p:spPr/>
        <p:txBody>
          <a:bodyPr/>
          <a:lstStyle/>
          <a:p>
            <a:fld id="{4AD5221A-716B-42B6-B130-9370070D662A}" type="slidenum">
              <a:rPr lang="da-DK" smtClean="0"/>
              <a:t>‹nr.›</a:t>
            </a:fld>
            <a:endParaRPr lang="da-DK" dirty="0"/>
          </a:p>
        </p:txBody>
      </p:sp>
    </p:spTree>
    <p:extLst>
      <p:ext uri="{BB962C8B-B14F-4D97-AF65-F5344CB8AC3E}">
        <p14:creationId xmlns:p14="http://schemas.microsoft.com/office/powerpoint/2010/main" val="76225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6B31B0-0783-9EB8-9BBC-8F3881FC8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2928A20-DCB5-3977-0AFC-AFF3386D2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2947E3-67A1-B083-BBE3-F5B7D5207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BCC63-DB36-40C1-AD1B-8AEC687D8687}" type="datetimeFigureOut">
              <a:rPr lang="da-DK" smtClean="0"/>
              <a:t>24-09-2024</a:t>
            </a:fld>
            <a:endParaRPr lang="da-DK" dirty="0"/>
          </a:p>
        </p:txBody>
      </p:sp>
      <p:sp>
        <p:nvSpPr>
          <p:cNvPr id="5" name="Pladsholder til sidefod 4">
            <a:extLst>
              <a:ext uri="{FF2B5EF4-FFF2-40B4-BE49-F238E27FC236}">
                <a16:creationId xmlns:a16="http://schemas.microsoft.com/office/drawing/2014/main" id="{3090865F-3C76-C699-19A9-2F82AAFBE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F587EAB1-9092-C05C-9C0F-64ADB0291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5221A-716B-42B6-B130-9370070D662A}" type="slidenum">
              <a:rPr lang="da-DK" smtClean="0"/>
              <a:t>‹nr.›</a:t>
            </a:fld>
            <a:endParaRPr lang="da-DK" dirty="0"/>
          </a:p>
        </p:txBody>
      </p:sp>
    </p:spTree>
    <p:extLst>
      <p:ext uri="{BB962C8B-B14F-4D97-AF65-F5344CB8AC3E}">
        <p14:creationId xmlns:p14="http://schemas.microsoft.com/office/powerpoint/2010/main" val="414054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m6IVIDX2PJo"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bthenet.eu/category/good-beekeeping-practices/?_countries=denmark"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D5EEE79B-F473-D318-8A22-A598859FA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762" y="1140081"/>
            <a:ext cx="7374194" cy="4932933"/>
          </a:xfrm>
          <a:prstGeom prst="rect">
            <a:avLst/>
          </a:prstGeom>
        </p:spPr>
      </p:pic>
    </p:spTree>
    <p:extLst>
      <p:ext uri="{BB962C8B-B14F-4D97-AF65-F5344CB8AC3E}">
        <p14:creationId xmlns:p14="http://schemas.microsoft.com/office/powerpoint/2010/main" val="968497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2AE6762-6A1E-A428-ADC4-0A12B8DF00A7}"/>
              </a:ext>
            </a:extLst>
          </p:cNvPr>
          <p:cNvPicPr>
            <a:picLocks noChangeAspect="1"/>
          </p:cNvPicPr>
          <p:nvPr/>
        </p:nvPicPr>
        <p:blipFill>
          <a:blip r:embed="rId2"/>
          <a:stretch>
            <a:fillRect/>
          </a:stretch>
        </p:blipFill>
        <p:spPr>
          <a:xfrm>
            <a:off x="1700980" y="622051"/>
            <a:ext cx="8077863" cy="5160564"/>
          </a:xfrm>
          <a:prstGeom prst="rect">
            <a:avLst/>
          </a:prstGeom>
        </p:spPr>
      </p:pic>
    </p:spTree>
    <p:extLst>
      <p:ext uri="{BB962C8B-B14F-4D97-AF65-F5344CB8AC3E}">
        <p14:creationId xmlns:p14="http://schemas.microsoft.com/office/powerpoint/2010/main" val="251662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16E0584-82C0-4067-1B23-CB7CF5E06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1901190"/>
            <a:ext cx="7353300" cy="3055620"/>
          </a:xfrm>
          <a:prstGeom prst="rect">
            <a:avLst/>
          </a:prstGeom>
        </p:spPr>
      </p:pic>
      <p:sp>
        <p:nvSpPr>
          <p:cNvPr id="2" name="Tekstfelt 1">
            <a:extLst>
              <a:ext uri="{FF2B5EF4-FFF2-40B4-BE49-F238E27FC236}">
                <a16:creationId xmlns:a16="http://schemas.microsoft.com/office/drawing/2014/main" id="{E98F4DCC-C690-8EB2-EE62-BCC553155444}"/>
              </a:ext>
            </a:extLst>
          </p:cNvPr>
          <p:cNvSpPr txBox="1"/>
          <p:nvPr/>
        </p:nvSpPr>
        <p:spPr>
          <a:xfrm>
            <a:off x="3254478" y="717755"/>
            <a:ext cx="4884479" cy="646331"/>
          </a:xfrm>
          <a:prstGeom prst="rect">
            <a:avLst/>
          </a:prstGeom>
          <a:noFill/>
        </p:spPr>
        <p:txBody>
          <a:bodyPr wrap="none" rtlCol="0">
            <a:spAutoFit/>
          </a:bodyPr>
          <a:lstStyle/>
          <a:p>
            <a:r>
              <a:rPr lang="da-DK" dirty="0">
                <a:hlinkClick r:id="rId3"/>
              </a:rPr>
              <a:t>https://www.youtube.com/watch?v=m6IVIDX2PJo</a:t>
            </a:r>
            <a:endParaRPr lang="da-DK" dirty="0"/>
          </a:p>
          <a:p>
            <a:endParaRPr lang="da-DK" dirty="0"/>
          </a:p>
        </p:txBody>
      </p:sp>
    </p:spTree>
    <p:extLst>
      <p:ext uri="{BB962C8B-B14F-4D97-AF65-F5344CB8AC3E}">
        <p14:creationId xmlns:p14="http://schemas.microsoft.com/office/powerpoint/2010/main" val="3697708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6A1F087-FAA4-59C5-2F73-39EA98760888}"/>
              </a:ext>
            </a:extLst>
          </p:cNvPr>
          <p:cNvPicPr>
            <a:picLocks noChangeAspect="1"/>
          </p:cNvPicPr>
          <p:nvPr/>
        </p:nvPicPr>
        <p:blipFill>
          <a:blip r:embed="rId2"/>
          <a:stretch>
            <a:fillRect/>
          </a:stretch>
        </p:blipFill>
        <p:spPr>
          <a:xfrm>
            <a:off x="813650" y="480601"/>
            <a:ext cx="10564699" cy="5896798"/>
          </a:xfrm>
          <a:prstGeom prst="rect">
            <a:avLst/>
          </a:prstGeom>
        </p:spPr>
      </p:pic>
    </p:spTree>
    <p:extLst>
      <p:ext uri="{BB962C8B-B14F-4D97-AF65-F5344CB8AC3E}">
        <p14:creationId xmlns:p14="http://schemas.microsoft.com/office/powerpoint/2010/main" val="272761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08F03AF-FB1E-ACC5-8324-9AFCD4A73B6D}"/>
              </a:ext>
            </a:extLst>
          </p:cNvPr>
          <p:cNvPicPr>
            <a:picLocks noChangeAspect="1"/>
          </p:cNvPicPr>
          <p:nvPr/>
        </p:nvPicPr>
        <p:blipFill>
          <a:blip r:embed="rId2"/>
          <a:stretch>
            <a:fillRect/>
          </a:stretch>
        </p:blipFill>
        <p:spPr>
          <a:xfrm>
            <a:off x="1570993" y="880707"/>
            <a:ext cx="9050013" cy="5096586"/>
          </a:xfrm>
          <a:prstGeom prst="rect">
            <a:avLst/>
          </a:prstGeom>
        </p:spPr>
      </p:pic>
    </p:spTree>
    <p:extLst>
      <p:ext uri="{BB962C8B-B14F-4D97-AF65-F5344CB8AC3E}">
        <p14:creationId xmlns:p14="http://schemas.microsoft.com/office/powerpoint/2010/main" val="210169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F6C6A57-A915-B922-4A36-A9741367DDF7}"/>
              </a:ext>
            </a:extLst>
          </p:cNvPr>
          <p:cNvPicPr>
            <a:picLocks noChangeAspect="1"/>
          </p:cNvPicPr>
          <p:nvPr/>
        </p:nvPicPr>
        <p:blipFill>
          <a:blip r:embed="rId2"/>
          <a:stretch>
            <a:fillRect/>
          </a:stretch>
        </p:blipFill>
        <p:spPr>
          <a:xfrm>
            <a:off x="1470967" y="628259"/>
            <a:ext cx="9250066" cy="5601482"/>
          </a:xfrm>
          <a:prstGeom prst="rect">
            <a:avLst/>
          </a:prstGeom>
        </p:spPr>
      </p:pic>
    </p:spTree>
    <p:extLst>
      <p:ext uri="{BB962C8B-B14F-4D97-AF65-F5344CB8AC3E}">
        <p14:creationId xmlns:p14="http://schemas.microsoft.com/office/powerpoint/2010/main" val="2228237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B0B711-9EFE-C31B-CE85-F806722E335D}"/>
              </a:ext>
            </a:extLst>
          </p:cNvPr>
          <p:cNvPicPr>
            <a:picLocks noChangeAspect="1"/>
          </p:cNvPicPr>
          <p:nvPr/>
        </p:nvPicPr>
        <p:blipFill>
          <a:blip r:embed="rId2"/>
          <a:stretch>
            <a:fillRect/>
          </a:stretch>
        </p:blipFill>
        <p:spPr>
          <a:xfrm>
            <a:off x="923203" y="828312"/>
            <a:ext cx="10345594" cy="5201376"/>
          </a:xfrm>
          <a:prstGeom prst="rect">
            <a:avLst/>
          </a:prstGeom>
        </p:spPr>
      </p:pic>
    </p:spTree>
    <p:extLst>
      <p:ext uri="{BB962C8B-B14F-4D97-AF65-F5344CB8AC3E}">
        <p14:creationId xmlns:p14="http://schemas.microsoft.com/office/powerpoint/2010/main" val="340223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06C4E59-1229-C5FC-4FDA-AC20A4449FA7}"/>
              </a:ext>
            </a:extLst>
          </p:cNvPr>
          <p:cNvPicPr>
            <a:picLocks noChangeAspect="1"/>
          </p:cNvPicPr>
          <p:nvPr/>
        </p:nvPicPr>
        <p:blipFill>
          <a:blip r:embed="rId2"/>
          <a:stretch>
            <a:fillRect/>
          </a:stretch>
        </p:blipFill>
        <p:spPr>
          <a:xfrm>
            <a:off x="1480493" y="633022"/>
            <a:ext cx="9231013" cy="5591955"/>
          </a:xfrm>
          <a:prstGeom prst="rect">
            <a:avLst/>
          </a:prstGeom>
        </p:spPr>
      </p:pic>
    </p:spTree>
    <p:extLst>
      <p:ext uri="{BB962C8B-B14F-4D97-AF65-F5344CB8AC3E}">
        <p14:creationId xmlns:p14="http://schemas.microsoft.com/office/powerpoint/2010/main" val="263213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14ED881-B9A1-98C6-4143-AD98CC352D7A}"/>
              </a:ext>
            </a:extLst>
          </p:cNvPr>
          <p:cNvPicPr>
            <a:picLocks noChangeAspect="1"/>
          </p:cNvPicPr>
          <p:nvPr/>
        </p:nvPicPr>
        <p:blipFill>
          <a:blip r:embed="rId2"/>
          <a:stretch>
            <a:fillRect/>
          </a:stretch>
        </p:blipFill>
        <p:spPr>
          <a:xfrm>
            <a:off x="785071" y="437732"/>
            <a:ext cx="10621857" cy="5982535"/>
          </a:xfrm>
          <a:prstGeom prst="rect">
            <a:avLst/>
          </a:prstGeom>
        </p:spPr>
      </p:pic>
    </p:spTree>
    <p:extLst>
      <p:ext uri="{BB962C8B-B14F-4D97-AF65-F5344CB8AC3E}">
        <p14:creationId xmlns:p14="http://schemas.microsoft.com/office/powerpoint/2010/main" val="83317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5831349-63CA-8813-17E3-4FEBB0FB252E}"/>
              </a:ext>
            </a:extLst>
          </p:cNvPr>
          <p:cNvPicPr>
            <a:picLocks noChangeAspect="1"/>
          </p:cNvPicPr>
          <p:nvPr/>
        </p:nvPicPr>
        <p:blipFill>
          <a:blip r:embed="rId2"/>
          <a:stretch>
            <a:fillRect/>
          </a:stretch>
        </p:blipFill>
        <p:spPr>
          <a:xfrm>
            <a:off x="1161361" y="1204602"/>
            <a:ext cx="9869277" cy="4448796"/>
          </a:xfrm>
          <a:prstGeom prst="rect">
            <a:avLst/>
          </a:prstGeom>
        </p:spPr>
      </p:pic>
      <p:sp>
        <p:nvSpPr>
          <p:cNvPr id="4" name="Tekstfelt 3">
            <a:extLst>
              <a:ext uri="{FF2B5EF4-FFF2-40B4-BE49-F238E27FC236}">
                <a16:creationId xmlns:a16="http://schemas.microsoft.com/office/drawing/2014/main" id="{D0C91F02-9534-C826-19F2-90001C0765AB}"/>
              </a:ext>
            </a:extLst>
          </p:cNvPr>
          <p:cNvSpPr txBox="1"/>
          <p:nvPr/>
        </p:nvSpPr>
        <p:spPr>
          <a:xfrm>
            <a:off x="2163097" y="5653398"/>
            <a:ext cx="8149795" cy="369332"/>
          </a:xfrm>
          <a:prstGeom prst="rect">
            <a:avLst/>
          </a:prstGeom>
          <a:noFill/>
        </p:spPr>
        <p:txBody>
          <a:bodyPr wrap="none" rtlCol="0">
            <a:spAutoFit/>
          </a:bodyPr>
          <a:lstStyle/>
          <a:p>
            <a:r>
              <a:rPr lang="da-DK" dirty="0">
                <a:hlinkClick r:id="rId3"/>
              </a:rPr>
              <a:t>https://www.bthenet.eu/category/good-beekeeping-practices/?_countries=denmark</a:t>
            </a:r>
            <a:r>
              <a:rPr lang="da-DK" dirty="0"/>
              <a:t> </a:t>
            </a:r>
          </a:p>
        </p:txBody>
      </p:sp>
    </p:spTree>
    <p:extLst>
      <p:ext uri="{BB962C8B-B14F-4D97-AF65-F5344CB8AC3E}">
        <p14:creationId xmlns:p14="http://schemas.microsoft.com/office/powerpoint/2010/main" val="322074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5AB1AF2-B879-9D92-5676-E126D2934387}"/>
              </a:ext>
            </a:extLst>
          </p:cNvPr>
          <p:cNvPicPr>
            <a:picLocks noChangeAspect="1"/>
          </p:cNvPicPr>
          <p:nvPr/>
        </p:nvPicPr>
        <p:blipFill>
          <a:blip r:embed="rId2"/>
          <a:stretch>
            <a:fillRect/>
          </a:stretch>
        </p:blipFill>
        <p:spPr>
          <a:xfrm>
            <a:off x="827940" y="485364"/>
            <a:ext cx="10536120" cy="5887272"/>
          </a:xfrm>
          <a:prstGeom prst="rect">
            <a:avLst/>
          </a:prstGeom>
        </p:spPr>
      </p:pic>
    </p:spTree>
    <p:extLst>
      <p:ext uri="{BB962C8B-B14F-4D97-AF65-F5344CB8AC3E}">
        <p14:creationId xmlns:p14="http://schemas.microsoft.com/office/powerpoint/2010/main" val="248926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F5309CC-2444-115E-F642-333C355B22F6}"/>
              </a:ext>
            </a:extLst>
          </p:cNvPr>
          <p:cNvPicPr>
            <a:picLocks noChangeAspect="1"/>
          </p:cNvPicPr>
          <p:nvPr/>
        </p:nvPicPr>
        <p:blipFill>
          <a:blip r:embed="rId2"/>
          <a:stretch>
            <a:fillRect/>
          </a:stretch>
        </p:blipFill>
        <p:spPr>
          <a:xfrm>
            <a:off x="1357149" y="0"/>
            <a:ext cx="9477701" cy="6858000"/>
          </a:xfrm>
          <a:prstGeom prst="rect">
            <a:avLst/>
          </a:prstGeom>
        </p:spPr>
      </p:pic>
    </p:spTree>
    <p:extLst>
      <p:ext uri="{BB962C8B-B14F-4D97-AF65-F5344CB8AC3E}">
        <p14:creationId xmlns:p14="http://schemas.microsoft.com/office/powerpoint/2010/main" val="1440172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E5818D8-462B-3376-6141-BDAF177EE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470896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6C9AFC0-30E8-D374-1354-A0DA86EDC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246284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BCBF38A8-3924-C9C3-26E8-F7F254281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42536" y="1044063"/>
            <a:ext cx="6858000" cy="5143500"/>
          </a:xfrm>
          <a:prstGeom prst="rect">
            <a:avLst/>
          </a:prstGeom>
        </p:spPr>
      </p:pic>
    </p:spTree>
    <p:extLst>
      <p:ext uri="{BB962C8B-B14F-4D97-AF65-F5344CB8AC3E}">
        <p14:creationId xmlns:p14="http://schemas.microsoft.com/office/powerpoint/2010/main" val="3577099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C2456706-51F7-C796-528C-AD9A14FF5CEF}"/>
              </a:ext>
            </a:extLst>
          </p:cNvPr>
          <p:cNvSpPr txBox="1"/>
          <p:nvPr/>
        </p:nvSpPr>
        <p:spPr>
          <a:xfrm>
            <a:off x="5545394" y="2723535"/>
            <a:ext cx="1112805" cy="830997"/>
          </a:xfrm>
          <a:prstGeom prst="rect">
            <a:avLst/>
          </a:prstGeom>
          <a:noFill/>
        </p:spPr>
        <p:txBody>
          <a:bodyPr wrap="none" rtlCol="0">
            <a:spAutoFit/>
          </a:bodyPr>
          <a:lstStyle/>
          <a:p>
            <a:r>
              <a:rPr lang="da-DK" sz="4800" dirty="0"/>
              <a:t>TAK</a:t>
            </a:r>
          </a:p>
        </p:txBody>
      </p:sp>
    </p:spTree>
    <p:extLst>
      <p:ext uri="{BB962C8B-B14F-4D97-AF65-F5344CB8AC3E}">
        <p14:creationId xmlns:p14="http://schemas.microsoft.com/office/powerpoint/2010/main" val="80227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CB9C782-3986-887D-1CD3-B26440914E90}"/>
              </a:ext>
            </a:extLst>
          </p:cNvPr>
          <p:cNvPicPr>
            <a:picLocks noChangeAspect="1"/>
          </p:cNvPicPr>
          <p:nvPr/>
        </p:nvPicPr>
        <p:blipFill>
          <a:blip r:embed="rId2"/>
          <a:stretch>
            <a:fillRect/>
          </a:stretch>
        </p:blipFill>
        <p:spPr>
          <a:xfrm>
            <a:off x="484992" y="99548"/>
            <a:ext cx="11222016" cy="6658904"/>
          </a:xfrm>
          <a:prstGeom prst="rect">
            <a:avLst/>
          </a:prstGeom>
        </p:spPr>
      </p:pic>
    </p:spTree>
    <p:extLst>
      <p:ext uri="{BB962C8B-B14F-4D97-AF65-F5344CB8AC3E}">
        <p14:creationId xmlns:p14="http://schemas.microsoft.com/office/powerpoint/2010/main" val="174670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E98588F1-9B25-31EB-EC67-044A7BC4A540}"/>
              </a:ext>
            </a:extLst>
          </p:cNvPr>
          <p:cNvSpPr txBox="1"/>
          <p:nvPr/>
        </p:nvSpPr>
        <p:spPr>
          <a:xfrm>
            <a:off x="368277" y="670088"/>
            <a:ext cx="11455445" cy="5355312"/>
          </a:xfrm>
          <a:prstGeom prst="rect">
            <a:avLst/>
          </a:prstGeom>
          <a:noFill/>
        </p:spPr>
        <p:txBody>
          <a:bodyPr wrap="square" rtlCol="0">
            <a:spAutoFit/>
          </a:bodyPr>
          <a:lstStyle/>
          <a:p>
            <a:r>
              <a:rPr lang="da-DK" b="1" dirty="0"/>
              <a:t>De organiske syrer</a:t>
            </a:r>
            <a:br>
              <a:rPr lang="da-DK" dirty="0"/>
            </a:br>
            <a:r>
              <a:rPr lang="da-DK" dirty="0"/>
              <a:t>De organiske syrer er på EU’s MRL-liste (Maximum </a:t>
            </a:r>
            <a:r>
              <a:rPr lang="da-DK" dirty="0" err="1"/>
              <a:t>Residue</a:t>
            </a:r>
            <a:r>
              <a:rPr lang="da-DK" dirty="0"/>
              <a:t> Limits). </a:t>
            </a:r>
          </a:p>
          <a:p>
            <a:pPr marL="285750" indent="-285750">
              <a:buFontTx/>
              <a:buChar char="-"/>
            </a:pPr>
            <a:r>
              <a:rPr lang="da-DK" dirty="0"/>
              <a:t>Her listes de stoffer som må op- træde i europæiske fødevarer. For syrernes vedkommende er de endda listet i det appendiks, hvor der ikke er sat nogen maksimalgrænse, da man regner restkoncentrationer fra stofferne som værende usandsynlige.</a:t>
            </a:r>
            <a:br>
              <a:rPr lang="da-DK" dirty="0"/>
            </a:br>
            <a:r>
              <a:rPr lang="da-DK" dirty="0"/>
              <a:t>Danske økologiske biavlere er pålagt kun at bekæmpe </a:t>
            </a:r>
            <a:r>
              <a:rPr lang="da-DK" dirty="0" err="1"/>
              <a:t>varroa</a:t>
            </a:r>
            <a:r>
              <a:rPr lang="da-DK" dirty="0"/>
              <a:t> med økologiske metoder, blandt andet myresyre, mælkesyre og oxalsyre. </a:t>
            </a:r>
          </a:p>
          <a:p>
            <a:pPr marL="285750" indent="-285750">
              <a:buFontTx/>
              <a:buChar char="-"/>
            </a:pPr>
            <a:r>
              <a:rPr lang="da-DK" dirty="0"/>
              <a:t>Desuden udtaler Lægemiddelstyrelsen, at produkter med f.eks. oxalsyre, mælkesyre og myresyre umiddelbart ikke i sig selv bliver betragtet som lægemidler, hvis de ikke markedsføres til f.eks. behandling af </a:t>
            </a:r>
            <a:r>
              <a:rPr lang="da-DK" dirty="0" err="1"/>
              <a:t>varroamider</a:t>
            </a:r>
            <a:r>
              <a:rPr lang="da-DK" dirty="0"/>
              <a:t> i bistader. </a:t>
            </a:r>
          </a:p>
          <a:p>
            <a:pPr marL="285750" indent="-285750">
              <a:buFontTx/>
              <a:buChar char="-"/>
            </a:pPr>
            <a:r>
              <a:rPr lang="da-DK" dirty="0"/>
              <a:t>Der er derfor lovmæssigt ingen betænkelig- heder ved at danske biavlere bruger organiske syrer og doserer dem vha. relevante metoder.</a:t>
            </a:r>
          </a:p>
          <a:p>
            <a:r>
              <a:rPr lang="da-DK" dirty="0"/>
              <a:t>Bemærk at produktet Apiguard med thymol, samt oxalsyreblandingen OxyBee og pesticidet amitraz i produktet Apivar, </a:t>
            </a:r>
          </a:p>
          <a:p>
            <a:pPr marL="285750" indent="-285750">
              <a:buFontTx/>
              <a:buChar char="-"/>
            </a:pPr>
            <a:r>
              <a:rPr lang="da-DK" dirty="0"/>
              <a:t>har en generel EU markedsføringstilladelse og derfor er lovlige i Danmark. </a:t>
            </a:r>
          </a:p>
          <a:p>
            <a:r>
              <a:rPr lang="da-DK" b="1" dirty="0"/>
              <a:t>Ny forordning</a:t>
            </a:r>
            <a:br>
              <a:rPr lang="da-DK" dirty="0"/>
            </a:br>
            <a:r>
              <a:rPr lang="da-DK" dirty="0"/>
              <a:t>En ny europæisk veterinærlægemiddelforordning har været i kraft siden 28. januar 2022. Denne kan også medføre ændringer relateret til biavl. Der er dog en overgangsperiode frem til 2027. Når det er nærmere afklaret hvilke konsekvenser forordningen eventuelt har for biavlen, vil der blive informeret særskilt om dette.</a:t>
            </a:r>
          </a:p>
          <a:p>
            <a:r>
              <a:rPr lang="da-DK" dirty="0"/>
              <a:t>opdateret – </a:t>
            </a:r>
            <a:r>
              <a:rPr lang="da-DK" dirty="0" err="1"/>
              <a:t>fv</a:t>
            </a:r>
            <a:endParaRPr lang="da-DK" dirty="0"/>
          </a:p>
          <a:p>
            <a:pPr marL="285750" indent="-285750">
              <a:buFontTx/>
              <a:buChar char="-"/>
            </a:pPr>
            <a:endParaRPr lang="da-DK" dirty="0"/>
          </a:p>
        </p:txBody>
      </p:sp>
    </p:spTree>
    <p:extLst>
      <p:ext uri="{BB962C8B-B14F-4D97-AF65-F5344CB8AC3E}">
        <p14:creationId xmlns:p14="http://schemas.microsoft.com/office/powerpoint/2010/main" val="145503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28B22A1-4271-4EA6-9154-1E81F746D59F}"/>
              </a:ext>
            </a:extLst>
          </p:cNvPr>
          <p:cNvPicPr>
            <a:picLocks noChangeAspect="1"/>
          </p:cNvPicPr>
          <p:nvPr/>
        </p:nvPicPr>
        <p:blipFill>
          <a:blip r:embed="rId2"/>
          <a:stretch>
            <a:fillRect/>
          </a:stretch>
        </p:blipFill>
        <p:spPr>
          <a:xfrm>
            <a:off x="1114402" y="0"/>
            <a:ext cx="9963196" cy="6858000"/>
          </a:xfrm>
          <a:prstGeom prst="rect">
            <a:avLst/>
          </a:prstGeom>
        </p:spPr>
      </p:pic>
    </p:spTree>
    <p:extLst>
      <p:ext uri="{BB962C8B-B14F-4D97-AF65-F5344CB8AC3E}">
        <p14:creationId xmlns:p14="http://schemas.microsoft.com/office/powerpoint/2010/main" val="387961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908541-DE5B-0395-BFC1-3DDE8F8CC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73625"/>
            <a:ext cx="4037862" cy="3043615"/>
          </a:xfrm>
          <a:prstGeom prst="rect">
            <a:avLst/>
          </a:prstGeom>
        </p:spPr>
      </p:pic>
      <p:pic>
        <p:nvPicPr>
          <p:cNvPr id="5" name="Billede 4">
            <a:extLst>
              <a:ext uri="{FF2B5EF4-FFF2-40B4-BE49-F238E27FC236}">
                <a16:creationId xmlns:a16="http://schemas.microsoft.com/office/drawing/2014/main" id="{E3488154-ED1B-A8A9-ABD0-A24E94CC5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861" y="373625"/>
            <a:ext cx="2946481" cy="4439143"/>
          </a:xfrm>
          <a:prstGeom prst="rect">
            <a:avLst/>
          </a:prstGeom>
        </p:spPr>
      </p:pic>
      <p:pic>
        <p:nvPicPr>
          <p:cNvPr id="7" name="Billede 6">
            <a:extLst>
              <a:ext uri="{FF2B5EF4-FFF2-40B4-BE49-F238E27FC236}">
                <a16:creationId xmlns:a16="http://schemas.microsoft.com/office/drawing/2014/main" id="{1A9B5615-07D7-D977-BAC1-A0271B271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370" y="3996198"/>
            <a:ext cx="5356430" cy="2142572"/>
          </a:xfrm>
          <a:prstGeom prst="rect">
            <a:avLst/>
          </a:prstGeom>
        </p:spPr>
      </p:pic>
    </p:spTree>
    <p:extLst>
      <p:ext uri="{BB962C8B-B14F-4D97-AF65-F5344CB8AC3E}">
        <p14:creationId xmlns:p14="http://schemas.microsoft.com/office/powerpoint/2010/main" val="377038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8A047EA-5F79-07F9-4E69-142D3F95E0DE}"/>
              </a:ext>
            </a:extLst>
          </p:cNvPr>
          <p:cNvPicPr>
            <a:picLocks noChangeAspect="1"/>
          </p:cNvPicPr>
          <p:nvPr/>
        </p:nvPicPr>
        <p:blipFill>
          <a:blip r:embed="rId2"/>
          <a:stretch>
            <a:fillRect/>
          </a:stretch>
        </p:blipFill>
        <p:spPr>
          <a:xfrm>
            <a:off x="1104203" y="432969"/>
            <a:ext cx="9983593" cy="5992061"/>
          </a:xfrm>
          <a:prstGeom prst="rect">
            <a:avLst/>
          </a:prstGeom>
        </p:spPr>
      </p:pic>
    </p:spTree>
    <p:extLst>
      <p:ext uri="{BB962C8B-B14F-4D97-AF65-F5344CB8AC3E}">
        <p14:creationId xmlns:p14="http://schemas.microsoft.com/office/powerpoint/2010/main" val="105280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3C63E5C-2FD7-D2EE-393D-0C2CFB9C3472}"/>
              </a:ext>
            </a:extLst>
          </p:cNvPr>
          <p:cNvPicPr>
            <a:picLocks noChangeAspect="1"/>
          </p:cNvPicPr>
          <p:nvPr/>
        </p:nvPicPr>
        <p:blipFill>
          <a:blip r:embed="rId2"/>
          <a:stretch>
            <a:fillRect/>
          </a:stretch>
        </p:blipFill>
        <p:spPr>
          <a:xfrm>
            <a:off x="1394756" y="447259"/>
            <a:ext cx="9402487" cy="5963482"/>
          </a:xfrm>
          <a:prstGeom prst="rect">
            <a:avLst/>
          </a:prstGeom>
        </p:spPr>
      </p:pic>
    </p:spTree>
    <p:extLst>
      <p:ext uri="{BB962C8B-B14F-4D97-AF65-F5344CB8AC3E}">
        <p14:creationId xmlns:p14="http://schemas.microsoft.com/office/powerpoint/2010/main" val="171724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9FC601D-E829-AB58-7D90-73FD63E44827}"/>
              </a:ext>
            </a:extLst>
          </p:cNvPr>
          <p:cNvPicPr>
            <a:picLocks noChangeAspect="1"/>
          </p:cNvPicPr>
          <p:nvPr/>
        </p:nvPicPr>
        <p:blipFill>
          <a:blip r:embed="rId2"/>
          <a:stretch>
            <a:fillRect/>
          </a:stretch>
        </p:blipFill>
        <p:spPr>
          <a:xfrm>
            <a:off x="2605453" y="0"/>
            <a:ext cx="6981093" cy="6858000"/>
          </a:xfrm>
          <a:prstGeom prst="rect">
            <a:avLst/>
          </a:prstGeom>
        </p:spPr>
      </p:pic>
    </p:spTree>
    <p:extLst>
      <p:ext uri="{BB962C8B-B14F-4D97-AF65-F5344CB8AC3E}">
        <p14:creationId xmlns:p14="http://schemas.microsoft.com/office/powerpoint/2010/main" val="95151655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259</Words>
  <Application>Microsoft Office PowerPoint</Application>
  <PresentationFormat>Widescreen</PresentationFormat>
  <Paragraphs>11</Paragraphs>
  <Slides>23</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23</vt:i4>
      </vt:variant>
    </vt:vector>
  </HeadingPairs>
  <TitlesOfParts>
    <vt:vector size="27"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Allan Gylling Olsen</dc:creator>
  <cp:lastModifiedBy>Allan Gylling Olsen</cp:lastModifiedBy>
  <cp:revision>19</cp:revision>
  <dcterms:created xsi:type="dcterms:W3CDTF">2024-09-24T13:52:20Z</dcterms:created>
  <dcterms:modified xsi:type="dcterms:W3CDTF">2024-09-24T14:55:25Z</dcterms:modified>
</cp:coreProperties>
</file>